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30"/>
  </p:notesMasterIdLst>
  <p:sldIdLst>
    <p:sldId id="258" r:id="rId2"/>
    <p:sldId id="294" r:id="rId3"/>
    <p:sldId id="295" r:id="rId4"/>
    <p:sldId id="263" r:id="rId5"/>
    <p:sldId id="264" r:id="rId6"/>
    <p:sldId id="266" r:id="rId7"/>
    <p:sldId id="268" r:id="rId8"/>
    <p:sldId id="271" r:id="rId9"/>
    <p:sldId id="272" r:id="rId10"/>
    <p:sldId id="269" r:id="rId11"/>
    <p:sldId id="293" r:id="rId12"/>
    <p:sldId id="274" r:id="rId13"/>
    <p:sldId id="275" r:id="rId14"/>
    <p:sldId id="292" r:id="rId15"/>
    <p:sldId id="278" r:id="rId16"/>
    <p:sldId id="279" r:id="rId17"/>
    <p:sldId id="283" r:id="rId18"/>
    <p:sldId id="284" r:id="rId19"/>
    <p:sldId id="285" r:id="rId20"/>
    <p:sldId id="280" r:id="rId21"/>
    <p:sldId id="286" r:id="rId22"/>
    <p:sldId id="281" r:id="rId23"/>
    <p:sldId id="287" r:id="rId24"/>
    <p:sldId id="288" r:id="rId25"/>
    <p:sldId id="282" r:id="rId26"/>
    <p:sldId id="289" r:id="rId27"/>
    <p:sldId id="290" r:id="rId28"/>
    <p:sldId id="291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2EE082E-2417-0844-B1B1-D26CA4CA1E90}">
          <p14:sldIdLst>
            <p14:sldId id="258"/>
            <p14:sldId id="294"/>
            <p14:sldId id="295"/>
          </p14:sldIdLst>
        </p14:section>
        <p14:section name="Stereo viewing" id="{DB553EBD-37D2-4143-9836-C5AF42711F0D}">
          <p14:sldIdLst>
            <p14:sldId id="263"/>
            <p14:sldId id="264"/>
            <p14:sldId id="266"/>
            <p14:sldId id="268"/>
          </p14:sldIdLst>
        </p14:section>
        <p14:section name="Virtual Reality" id="{51790903-AD02-5442-B9B7-661D7F2EC67F}">
          <p14:sldIdLst>
            <p14:sldId id="271"/>
            <p14:sldId id="272"/>
          </p14:sldIdLst>
        </p14:section>
        <p14:section name="Cardboard" id="{4E483181-C6E8-9B44-8434-1D5DA0B3AA0B}">
          <p14:sldIdLst>
            <p14:sldId id="269"/>
            <p14:sldId id="293"/>
          </p14:sldIdLst>
        </p14:section>
        <p14:section name="Maze" id="{7631F049-2AF2-5E48-BC96-D94E3B765119}">
          <p14:sldIdLst>
            <p14:sldId id="274"/>
            <p14:sldId id="275"/>
            <p14:sldId id="292"/>
            <p14:sldId id="278"/>
            <p14:sldId id="279"/>
            <p14:sldId id="283"/>
            <p14:sldId id="284"/>
            <p14:sldId id="285"/>
            <p14:sldId id="280"/>
            <p14:sldId id="286"/>
            <p14:sldId id="281"/>
            <p14:sldId id="287"/>
            <p14:sldId id="288"/>
            <p14:sldId id="282"/>
            <p14:sldId id="289"/>
            <p14:sldId id="290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land Edwards" initials="RE" lastIdx="4" clrIdx="0">
    <p:extLst>
      <p:ext uri="{19B8F6BF-5375-455C-9EA6-DF929625EA0E}">
        <p15:presenceInfo xmlns:p15="http://schemas.microsoft.com/office/powerpoint/2012/main" userId="S-1-5-21-3583113019-123145477-677875269-288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6C9"/>
    <a:srgbClr val="008000"/>
    <a:srgbClr val="00ECEF"/>
    <a:srgbClr val="01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1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4292A-2A48-234F-8A54-E10392A83B7A}" type="datetimeFigureOut">
              <a:rPr lang="de-DE" smtClean="0"/>
              <a:t>24.02.2017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AD2742-78CE-FE46-AB23-9B9F813398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7692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th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3592" y="395536"/>
            <a:ext cx="10198364" cy="3587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58352" y="2602380"/>
            <a:ext cx="1575547" cy="76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10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2"/>
          <p:cNvCxnSpPr/>
          <p:nvPr/>
        </p:nvCxnSpPr>
        <p:spPr>
          <a:xfrm>
            <a:off x="238897" y="5718520"/>
            <a:ext cx="118469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53728" y="5870046"/>
            <a:ext cx="117321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en-US" sz="1800" b="1" baseline="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de-DE"/>
            </a:lvl5pPr>
          </a:lstStyle>
          <a:p>
            <a:pPr marL="0" lvl="0"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Aufgaben</a:t>
            </a:r>
            <a:r>
              <a:rPr lang="en-US" dirty="0" smtClean="0"/>
              <a:t>										</a:t>
            </a:r>
          </a:p>
        </p:txBody>
      </p:sp>
    </p:spTree>
    <p:extLst>
      <p:ext uri="{BB962C8B-B14F-4D97-AF65-F5344CB8AC3E}">
        <p14:creationId xmlns:p14="http://schemas.microsoft.com/office/powerpoint/2010/main" val="64861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/>
        </p:nvSpPr>
        <p:spPr>
          <a:xfrm>
            <a:off x="11424632" y="6572775"/>
            <a:ext cx="63782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3B9BC4-30BC-4399-9BFE-1C5E7CA4881A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211956" y="126958"/>
            <a:ext cx="764704" cy="2617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33832" y="125211"/>
            <a:ext cx="969110" cy="253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35185" y="57519"/>
            <a:ext cx="798647" cy="38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6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/>
          <p:cNvSpPr txBox="1"/>
          <p:nvPr/>
        </p:nvSpPr>
        <p:spPr>
          <a:xfrm>
            <a:off x="5054226" y="5044353"/>
            <a:ext cx="591164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 Virtual Reality Workshop with Cardboard</a:t>
            </a:r>
          </a:p>
          <a:p>
            <a:pPr algn="r"/>
            <a:r>
              <a:rPr lang="en-US" dirty="0"/>
              <a:t>for Children</a:t>
            </a:r>
          </a:p>
          <a:p>
            <a:pPr algn="r"/>
            <a:r>
              <a:rPr lang="en-US" sz="1100" dirty="0"/>
              <a:t>Based on the Maze VR of Devoxx4Kids Karlsruhe, Germany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69893" y="3559175"/>
            <a:ext cx="3884333" cy="247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2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Cardboard</a:t>
            </a:r>
            <a:endParaRPr lang="en-US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715496"/>
            <a:ext cx="9829800" cy="56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2388" y="2541495"/>
            <a:ext cx="11631705" cy="1855693"/>
          </a:xfrm>
        </p:spPr>
        <p:txBody>
          <a:bodyPr/>
          <a:lstStyle/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Put the Glasses together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9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0427"/>
            <a:ext cx="12192000" cy="648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4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204" y="895190"/>
            <a:ext cx="9122820" cy="568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4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the whole thing work?</a:t>
            </a:r>
            <a:endParaRPr lang="en-US" dirty="0"/>
          </a:p>
        </p:txBody>
      </p:sp>
      <p:sp>
        <p:nvSpPr>
          <p:cNvPr id="3" name="Titel 1"/>
          <p:cNvSpPr txBox="1">
            <a:spLocks/>
          </p:cNvSpPr>
          <p:nvPr/>
        </p:nvSpPr>
        <p:spPr>
          <a:xfrm>
            <a:off x="891583" y="941108"/>
            <a:ext cx="3519054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Node.Js</a:t>
            </a:r>
            <a:endParaRPr lang="en-US" dirty="0"/>
          </a:p>
        </p:txBody>
      </p:sp>
      <p:pic>
        <p:nvPicPr>
          <p:cNvPr id="4098" name="Picture 2" descr="ttp://simpleicon.com/wp-content/uploads/compu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61" y="19812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tps://d30y9cdsu7xlg0.cloudfront.net/png/74599-2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503024" y="2886635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/>
          <p:cNvCxnSpPr/>
          <p:nvPr/>
        </p:nvCxnSpPr>
        <p:spPr>
          <a:xfrm>
            <a:off x="5089510" y="3839135"/>
            <a:ext cx="2978725" cy="67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/>
          <p:cNvSpPr txBox="1">
            <a:spLocks/>
          </p:cNvSpPr>
          <p:nvPr/>
        </p:nvSpPr>
        <p:spPr>
          <a:xfrm>
            <a:off x="7695997" y="1979553"/>
            <a:ext cx="3519054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WebGL</a:t>
            </a:r>
            <a:endParaRPr lang="en-US" dirty="0"/>
          </a:p>
        </p:txBody>
      </p:sp>
      <p:sp>
        <p:nvSpPr>
          <p:cNvPr id="9" name="Textfeld 8"/>
          <p:cNvSpPr txBox="1"/>
          <p:nvPr/>
        </p:nvSpPr>
        <p:spPr>
          <a:xfrm>
            <a:off x="6171675" y="3368421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WLAN</a:t>
            </a:r>
            <a:endParaRPr lang="en-US" dirty="0"/>
          </a:p>
        </p:txBody>
      </p:sp>
      <p:sp>
        <p:nvSpPr>
          <p:cNvPr id="13" name="Textfeld 12"/>
          <p:cNvSpPr txBox="1"/>
          <p:nvPr/>
        </p:nvSpPr>
        <p:spPr>
          <a:xfrm>
            <a:off x="6200416" y="3947239"/>
            <a:ext cx="674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</a:t>
            </a:r>
            <a:endParaRPr lang="en-US" dirty="0"/>
          </a:p>
        </p:txBody>
      </p:sp>
      <p:sp>
        <p:nvSpPr>
          <p:cNvPr id="14" name="Textfeld 13"/>
          <p:cNvSpPr txBox="1"/>
          <p:nvPr/>
        </p:nvSpPr>
        <p:spPr>
          <a:xfrm>
            <a:off x="1421671" y="2132779"/>
            <a:ext cx="24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http://123.456.789.123</a:t>
            </a:r>
            <a:endParaRPr lang="en-US" dirty="0"/>
          </a:p>
        </p:txBody>
      </p:sp>
      <p:sp>
        <p:nvSpPr>
          <p:cNvPr id="15" name="Titel 1"/>
          <p:cNvSpPr txBox="1">
            <a:spLocks/>
          </p:cNvSpPr>
          <p:nvPr/>
        </p:nvSpPr>
        <p:spPr>
          <a:xfrm>
            <a:off x="891583" y="1485829"/>
            <a:ext cx="3519054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“Server”</a:t>
            </a:r>
            <a:endParaRPr lang="en-US" dirty="0"/>
          </a:p>
        </p:txBody>
      </p:sp>
      <p:pic>
        <p:nvPicPr>
          <p:cNvPr id="12" name="Bild 11"/>
          <p:cNvPicPr>
            <a:picLocks noChangeAspect="1"/>
          </p:cNvPicPr>
          <p:nvPr/>
        </p:nvPicPr>
        <p:blipFill rotWithShape="1">
          <a:blip r:embed="rId4"/>
          <a:srcRect b="11248"/>
          <a:stretch/>
        </p:blipFill>
        <p:spPr>
          <a:xfrm>
            <a:off x="8798422" y="3446264"/>
            <a:ext cx="1473666" cy="815635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345960" y="2931612"/>
            <a:ext cx="2764864" cy="107721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700" b="1" dirty="0" smtClean="0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en-US" sz="700" b="1" dirty="0">
                <a:solidFill>
                  <a:srgbClr val="000000"/>
                </a:solidFill>
                <a:latin typeface="Monaco" charset="0"/>
              </a:rPr>
              <a:t>Labyrinth from '../</a:t>
            </a:r>
            <a:r>
              <a:rPr lang="en-US" sz="700" b="1" dirty="0" smtClean="0">
                <a:solidFill>
                  <a:srgbClr val="000000"/>
                </a:solidFill>
                <a:latin typeface="Monaco" charset="0"/>
              </a:rPr>
              <a:t>facade/labyrinth‘</a:t>
            </a:r>
          </a:p>
          <a:p>
            <a:endParaRPr lang="en-US" sz="700" dirty="0" smtClean="0">
              <a:latin typeface="Monaco" charset="0"/>
            </a:endParaRPr>
          </a:p>
          <a:p>
            <a:r>
              <a:rPr lang="en-US" sz="700" b="1" dirty="0" smtClean="0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en-US" sz="700" b="1" dirty="0" smtClean="0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en-US" sz="700" dirty="0" smtClean="0">
              <a:latin typeface="Monaco" charset="0"/>
            </a:endParaRPr>
          </a:p>
          <a:p>
            <a:endParaRPr lang="en-US" sz="700" dirty="0" smtClean="0">
              <a:latin typeface="Monaco" charset="0"/>
            </a:endParaRPr>
          </a:p>
          <a:p>
            <a:r>
              <a:rPr lang="en-US" sz="700" dirty="0" smtClean="0">
                <a:latin typeface="Monaco" charset="0"/>
              </a:rPr>
              <a:t>  </a:t>
            </a:r>
            <a:r>
              <a:rPr lang="en-US" sz="700" b="1" dirty="0" err="1" smtClean="0">
                <a:solidFill>
                  <a:srgbClr val="204A87"/>
                </a:solidFill>
                <a:latin typeface="Monaco" charset="0"/>
              </a:rPr>
              <a:t>var</a:t>
            </a:r>
            <a:r>
              <a:rPr lang="en-US" sz="700" b="1" dirty="0" smtClean="0">
                <a:solidFill>
                  <a:srgbClr val="204A87"/>
                </a:solidFill>
                <a:latin typeface="Monaco" charset="0"/>
              </a:rPr>
              <a:t> </a:t>
            </a:r>
            <a:r>
              <a:rPr lang="en-US" sz="700" b="1" dirty="0" smtClean="0">
                <a:solidFill>
                  <a:srgbClr val="000000"/>
                </a:solidFill>
                <a:latin typeface="Monaco" charset="0"/>
              </a:rPr>
              <a:t>labyrinth </a:t>
            </a:r>
            <a:r>
              <a:rPr lang="en-US" sz="700" b="1" dirty="0" smtClean="0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en-US" sz="700" b="1" dirty="0" smtClean="0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en-US" sz="700" b="1" dirty="0">
                <a:solidFill>
                  <a:srgbClr val="000000"/>
                </a:solidFill>
                <a:latin typeface="Monaco" charset="0"/>
              </a:rPr>
              <a:t>Labyrinth (</a:t>
            </a:r>
            <a:r>
              <a:rPr lang="en-US" sz="700" b="1" dirty="0" smtClean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en-US" sz="700" b="1" dirty="0" smtClean="0">
                <a:solidFill>
                  <a:srgbClr val="000000"/>
                </a:solidFill>
                <a:latin typeface="Monaco" charset="0"/>
              </a:rPr>
              <a:t>,</a:t>
            </a:r>
            <a:r>
              <a:rPr lang="en-US" sz="700" b="1" dirty="0" smtClean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en-US" sz="700" b="1" dirty="0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en-US" sz="700" dirty="0" smtClean="0">
              <a:latin typeface="Monaco" charset="0"/>
            </a:endParaRPr>
          </a:p>
          <a:p>
            <a:endParaRPr lang="en-US" sz="700" dirty="0" smtClean="0">
              <a:latin typeface="Monaco" charset="0"/>
            </a:endParaRPr>
          </a:p>
          <a:p>
            <a:r>
              <a:rPr lang="en-US" sz="700" dirty="0" smtClean="0">
                <a:latin typeface="Monaco" charset="0"/>
              </a:rPr>
              <a:t> </a:t>
            </a:r>
            <a:r>
              <a:rPr lang="en-US" sz="700" dirty="0">
                <a:latin typeface="Monaco" charset="0"/>
              </a:rPr>
              <a:t> </a:t>
            </a:r>
            <a:r>
              <a:rPr lang="en-US" sz="700" dirty="0" err="1" smtClean="0">
                <a:latin typeface="Monaco" charset="0"/>
              </a:rPr>
              <a:t>labyrinth.newPlayer</a:t>
            </a:r>
            <a:r>
              <a:rPr lang="en-US" sz="700" b="1" dirty="0" smtClean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sz="700" b="1" dirty="0" smtClean="0">
                <a:solidFill>
                  <a:srgbClr val="4E9A06"/>
                </a:solidFill>
                <a:latin typeface="Monaco" charset="0"/>
              </a:rPr>
              <a:t>'Max </a:t>
            </a:r>
            <a:r>
              <a:rPr lang="en-US" sz="700" b="1" dirty="0" err="1" smtClean="0">
                <a:solidFill>
                  <a:srgbClr val="4E9A06"/>
                </a:solidFill>
                <a:latin typeface="Monaco" charset="0"/>
              </a:rPr>
              <a:t>Mustermann</a:t>
            </a:r>
            <a:r>
              <a:rPr lang="en-US" sz="700" b="1" dirty="0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en-US" sz="700" b="1" dirty="0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sz="700" b="1" dirty="0" smtClean="0">
                <a:solidFill>
                  <a:srgbClr val="0000CF"/>
                </a:solidFill>
                <a:latin typeface="Monaco" charset="0"/>
              </a:rPr>
              <a:t>8</a:t>
            </a:r>
            <a:r>
              <a:rPr lang="en-US" sz="700" b="1" dirty="0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sz="700" b="1" dirty="0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en-US" sz="700" b="1" dirty="0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7158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Coordinate System</a:t>
            </a:r>
            <a:endParaRPr lang="en-US" dirty="0"/>
          </a:p>
        </p:txBody>
      </p:sp>
      <p:sp>
        <p:nvSpPr>
          <p:cNvPr id="3" name="Rechteck 2"/>
          <p:cNvSpPr/>
          <p:nvPr/>
        </p:nvSpPr>
        <p:spPr>
          <a:xfrm>
            <a:off x="405929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47942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89955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531968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573981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615994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658007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00020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742033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7840469" y="227327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405929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447942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Rechteck 14"/>
          <p:cNvSpPr/>
          <p:nvPr/>
        </p:nvSpPr>
        <p:spPr>
          <a:xfrm>
            <a:off x="489955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531968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573981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615994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658007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700020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Rechteck 20"/>
          <p:cNvSpPr/>
          <p:nvPr/>
        </p:nvSpPr>
        <p:spPr>
          <a:xfrm>
            <a:off x="742033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Rechteck 21"/>
          <p:cNvSpPr/>
          <p:nvPr/>
        </p:nvSpPr>
        <p:spPr>
          <a:xfrm>
            <a:off x="7840469" y="269340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Rechteck 22"/>
          <p:cNvSpPr/>
          <p:nvPr/>
        </p:nvSpPr>
        <p:spPr>
          <a:xfrm>
            <a:off x="405929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447942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489955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hteck 25"/>
          <p:cNvSpPr/>
          <p:nvPr/>
        </p:nvSpPr>
        <p:spPr>
          <a:xfrm>
            <a:off x="531968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573981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hteck 27"/>
          <p:cNvSpPr/>
          <p:nvPr/>
        </p:nvSpPr>
        <p:spPr>
          <a:xfrm>
            <a:off x="615994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658007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hteck 29"/>
          <p:cNvSpPr/>
          <p:nvPr/>
        </p:nvSpPr>
        <p:spPr>
          <a:xfrm>
            <a:off x="700020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742033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7840469" y="311353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405929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447942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489955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Rechteck 35"/>
          <p:cNvSpPr/>
          <p:nvPr/>
        </p:nvSpPr>
        <p:spPr>
          <a:xfrm>
            <a:off x="531968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573981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615994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658007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700020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742033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chteck 41"/>
          <p:cNvSpPr/>
          <p:nvPr/>
        </p:nvSpPr>
        <p:spPr>
          <a:xfrm>
            <a:off x="7840469" y="353366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hteck 42"/>
          <p:cNvSpPr/>
          <p:nvPr/>
        </p:nvSpPr>
        <p:spPr>
          <a:xfrm>
            <a:off x="405929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hteck 43"/>
          <p:cNvSpPr/>
          <p:nvPr/>
        </p:nvSpPr>
        <p:spPr>
          <a:xfrm>
            <a:off x="447942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hteck 44"/>
          <p:cNvSpPr/>
          <p:nvPr/>
        </p:nvSpPr>
        <p:spPr>
          <a:xfrm>
            <a:off x="489955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hteck 45"/>
          <p:cNvSpPr/>
          <p:nvPr/>
        </p:nvSpPr>
        <p:spPr>
          <a:xfrm>
            <a:off x="531968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hteck 46"/>
          <p:cNvSpPr/>
          <p:nvPr/>
        </p:nvSpPr>
        <p:spPr>
          <a:xfrm>
            <a:off x="573981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hteck 47"/>
          <p:cNvSpPr/>
          <p:nvPr/>
        </p:nvSpPr>
        <p:spPr>
          <a:xfrm>
            <a:off x="615994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hteck 48"/>
          <p:cNvSpPr/>
          <p:nvPr/>
        </p:nvSpPr>
        <p:spPr>
          <a:xfrm>
            <a:off x="658007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hteck 49"/>
          <p:cNvSpPr/>
          <p:nvPr/>
        </p:nvSpPr>
        <p:spPr>
          <a:xfrm>
            <a:off x="700020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Rechteck 50"/>
          <p:cNvSpPr/>
          <p:nvPr/>
        </p:nvSpPr>
        <p:spPr>
          <a:xfrm>
            <a:off x="742033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2" name="Rechteck 51"/>
          <p:cNvSpPr/>
          <p:nvPr/>
        </p:nvSpPr>
        <p:spPr>
          <a:xfrm>
            <a:off x="7840469" y="395379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Rechteck 52"/>
          <p:cNvSpPr/>
          <p:nvPr/>
        </p:nvSpPr>
        <p:spPr>
          <a:xfrm>
            <a:off x="405929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4" name="Rechteck 53"/>
          <p:cNvSpPr/>
          <p:nvPr/>
        </p:nvSpPr>
        <p:spPr>
          <a:xfrm>
            <a:off x="447942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hteck 54"/>
          <p:cNvSpPr/>
          <p:nvPr/>
        </p:nvSpPr>
        <p:spPr>
          <a:xfrm>
            <a:off x="489955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6" name="Rechteck 55"/>
          <p:cNvSpPr/>
          <p:nvPr/>
        </p:nvSpPr>
        <p:spPr>
          <a:xfrm>
            <a:off x="531968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7" name="Rechteck 56"/>
          <p:cNvSpPr/>
          <p:nvPr/>
        </p:nvSpPr>
        <p:spPr>
          <a:xfrm>
            <a:off x="573981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Rechteck 57"/>
          <p:cNvSpPr/>
          <p:nvPr/>
        </p:nvSpPr>
        <p:spPr>
          <a:xfrm>
            <a:off x="615994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9" name="Rechteck 58"/>
          <p:cNvSpPr/>
          <p:nvPr/>
        </p:nvSpPr>
        <p:spPr>
          <a:xfrm>
            <a:off x="658007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0" name="Rechteck 59"/>
          <p:cNvSpPr/>
          <p:nvPr/>
        </p:nvSpPr>
        <p:spPr>
          <a:xfrm>
            <a:off x="700020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" name="Rechteck 60"/>
          <p:cNvSpPr/>
          <p:nvPr/>
        </p:nvSpPr>
        <p:spPr>
          <a:xfrm>
            <a:off x="742033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2" name="Rechteck 61"/>
          <p:cNvSpPr/>
          <p:nvPr/>
        </p:nvSpPr>
        <p:spPr>
          <a:xfrm>
            <a:off x="7840469" y="437392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Rechteck 62"/>
          <p:cNvSpPr/>
          <p:nvPr/>
        </p:nvSpPr>
        <p:spPr>
          <a:xfrm>
            <a:off x="405929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4" name="Rechteck 63"/>
          <p:cNvSpPr/>
          <p:nvPr/>
        </p:nvSpPr>
        <p:spPr>
          <a:xfrm>
            <a:off x="447942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Rechteck 64"/>
          <p:cNvSpPr/>
          <p:nvPr/>
        </p:nvSpPr>
        <p:spPr>
          <a:xfrm>
            <a:off x="489955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Rechteck 65"/>
          <p:cNvSpPr/>
          <p:nvPr/>
        </p:nvSpPr>
        <p:spPr>
          <a:xfrm>
            <a:off x="531968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7" name="Rechteck 66"/>
          <p:cNvSpPr/>
          <p:nvPr/>
        </p:nvSpPr>
        <p:spPr>
          <a:xfrm>
            <a:off x="573981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8" name="Rechteck 67"/>
          <p:cNvSpPr/>
          <p:nvPr/>
        </p:nvSpPr>
        <p:spPr>
          <a:xfrm>
            <a:off x="615994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9" name="Rechteck 68"/>
          <p:cNvSpPr/>
          <p:nvPr/>
        </p:nvSpPr>
        <p:spPr>
          <a:xfrm>
            <a:off x="658007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0" name="Rechteck 69"/>
          <p:cNvSpPr/>
          <p:nvPr/>
        </p:nvSpPr>
        <p:spPr>
          <a:xfrm>
            <a:off x="700020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1" name="Rechteck 70"/>
          <p:cNvSpPr/>
          <p:nvPr/>
        </p:nvSpPr>
        <p:spPr>
          <a:xfrm>
            <a:off x="742033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2" name="Rechteck 71"/>
          <p:cNvSpPr/>
          <p:nvPr/>
        </p:nvSpPr>
        <p:spPr>
          <a:xfrm>
            <a:off x="7840469" y="479405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3" name="Rechteck 72"/>
          <p:cNvSpPr/>
          <p:nvPr/>
        </p:nvSpPr>
        <p:spPr>
          <a:xfrm>
            <a:off x="405929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4" name="Rechteck 73"/>
          <p:cNvSpPr/>
          <p:nvPr/>
        </p:nvSpPr>
        <p:spPr>
          <a:xfrm>
            <a:off x="447942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5" name="Rechteck 74"/>
          <p:cNvSpPr/>
          <p:nvPr/>
        </p:nvSpPr>
        <p:spPr>
          <a:xfrm>
            <a:off x="489955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6" name="Rechteck 75"/>
          <p:cNvSpPr/>
          <p:nvPr/>
        </p:nvSpPr>
        <p:spPr>
          <a:xfrm>
            <a:off x="531968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7" name="Rechteck 76"/>
          <p:cNvSpPr/>
          <p:nvPr/>
        </p:nvSpPr>
        <p:spPr>
          <a:xfrm>
            <a:off x="573981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8" name="Rechteck 77"/>
          <p:cNvSpPr/>
          <p:nvPr/>
        </p:nvSpPr>
        <p:spPr>
          <a:xfrm>
            <a:off x="615994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9" name="Rechteck 78"/>
          <p:cNvSpPr/>
          <p:nvPr/>
        </p:nvSpPr>
        <p:spPr>
          <a:xfrm>
            <a:off x="658007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0" name="Rechteck 79"/>
          <p:cNvSpPr/>
          <p:nvPr/>
        </p:nvSpPr>
        <p:spPr>
          <a:xfrm>
            <a:off x="700020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1" name="Rechteck 80"/>
          <p:cNvSpPr/>
          <p:nvPr/>
        </p:nvSpPr>
        <p:spPr>
          <a:xfrm>
            <a:off x="742033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2" name="Rechteck 81"/>
          <p:cNvSpPr/>
          <p:nvPr/>
        </p:nvSpPr>
        <p:spPr>
          <a:xfrm>
            <a:off x="7840469" y="521418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3" name="Rechteck 82"/>
          <p:cNvSpPr/>
          <p:nvPr/>
        </p:nvSpPr>
        <p:spPr>
          <a:xfrm>
            <a:off x="405929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4" name="Rechteck 83"/>
          <p:cNvSpPr/>
          <p:nvPr/>
        </p:nvSpPr>
        <p:spPr>
          <a:xfrm>
            <a:off x="447942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5" name="Rechteck 84"/>
          <p:cNvSpPr/>
          <p:nvPr/>
        </p:nvSpPr>
        <p:spPr>
          <a:xfrm>
            <a:off x="489955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6" name="Rechteck 85"/>
          <p:cNvSpPr/>
          <p:nvPr/>
        </p:nvSpPr>
        <p:spPr>
          <a:xfrm>
            <a:off x="531968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7" name="Rechteck 86"/>
          <p:cNvSpPr/>
          <p:nvPr/>
        </p:nvSpPr>
        <p:spPr>
          <a:xfrm>
            <a:off x="573981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8" name="Rechteck 87"/>
          <p:cNvSpPr/>
          <p:nvPr/>
        </p:nvSpPr>
        <p:spPr>
          <a:xfrm>
            <a:off x="615994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9" name="Rechteck 88"/>
          <p:cNvSpPr/>
          <p:nvPr/>
        </p:nvSpPr>
        <p:spPr>
          <a:xfrm>
            <a:off x="658007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0" name="Rechteck 89"/>
          <p:cNvSpPr/>
          <p:nvPr/>
        </p:nvSpPr>
        <p:spPr>
          <a:xfrm>
            <a:off x="700020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1" name="Rechteck 90"/>
          <p:cNvSpPr/>
          <p:nvPr/>
        </p:nvSpPr>
        <p:spPr>
          <a:xfrm>
            <a:off x="742033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2" name="Rechteck 91"/>
          <p:cNvSpPr/>
          <p:nvPr/>
        </p:nvSpPr>
        <p:spPr>
          <a:xfrm>
            <a:off x="7840469" y="185314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8,9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3" name="Rechteck 92"/>
          <p:cNvSpPr/>
          <p:nvPr/>
        </p:nvSpPr>
        <p:spPr>
          <a:xfrm>
            <a:off x="405929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9,0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4" name="Rechteck 93"/>
          <p:cNvSpPr/>
          <p:nvPr/>
        </p:nvSpPr>
        <p:spPr>
          <a:xfrm>
            <a:off x="447942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9,1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5" name="Rechteck 94"/>
          <p:cNvSpPr/>
          <p:nvPr/>
        </p:nvSpPr>
        <p:spPr>
          <a:xfrm>
            <a:off x="489955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9,2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6" name="Rechteck 95"/>
          <p:cNvSpPr/>
          <p:nvPr/>
        </p:nvSpPr>
        <p:spPr>
          <a:xfrm>
            <a:off x="531968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9,3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7" name="Rechteck 96"/>
          <p:cNvSpPr/>
          <p:nvPr/>
        </p:nvSpPr>
        <p:spPr>
          <a:xfrm>
            <a:off x="573981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9,4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8" name="Rechteck 97"/>
          <p:cNvSpPr/>
          <p:nvPr/>
        </p:nvSpPr>
        <p:spPr>
          <a:xfrm>
            <a:off x="615994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9,5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9" name="Rechteck 98"/>
          <p:cNvSpPr/>
          <p:nvPr/>
        </p:nvSpPr>
        <p:spPr>
          <a:xfrm>
            <a:off x="658007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9,6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0" name="Rechteck 99"/>
          <p:cNvSpPr/>
          <p:nvPr/>
        </p:nvSpPr>
        <p:spPr>
          <a:xfrm>
            <a:off x="700020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9,7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1" name="Rechteck 100"/>
          <p:cNvSpPr/>
          <p:nvPr/>
        </p:nvSpPr>
        <p:spPr>
          <a:xfrm>
            <a:off x="742033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9,8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2" name="Rechteck 101"/>
          <p:cNvSpPr/>
          <p:nvPr/>
        </p:nvSpPr>
        <p:spPr>
          <a:xfrm>
            <a:off x="7840469" y="1433019"/>
            <a:ext cx="420130" cy="42013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9,9</a:t>
            </a: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24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Player</a:t>
            </a:r>
            <a:endParaRPr lang="en-US" dirty="0"/>
          </a:p>
        </p:txBody>
      </p:sp>
      <p:pic>
        <p:nvPicPr>
          <p:cNvPr id="3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557" y="1627095"/>
            <a:ext cx="2798340" cy="2798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" name="Gruppierung 103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05" name="Freihandform 104"/>
          <p:cNvSpPr/>
          <p:nvPr/>
        </p:nvSpPr>
        <p:spPr>
          <a:xfrm>
            <a:off x="3778624" y="2284013"/>
            <a:ext cx="3348317" cy="714681"/>
          </a:xfrm>
          <a:custGeom>
            <a:avLst/>
            <a:gdLst>
              <a:gd name="connsiteX0" fmla="*/ 0 w 3348317"/>
              <a:gd name="connsiteY0" fmla="*/ 714681 h 714681"/>
              <a:gd name="connsiteX1" fmla="*/ 1169894 w 3348317"/>
              <a:gd name="connsiteY1" fmla="*/ 1987 h 714681"/>
              <a:gd name="connsiteX2" fmla="*/ 3348317 w 3348317"/>
              <a:gd name="connsiteY2" fmla="*/ 486081 h 71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48317" h="714681">
                <a:moveTo>
                  <a:pt x="0" y="714681"/>
                </a:moveTo>
                <a:cubicBezTo>
                  <a:pt x="305920" y="377384"/>
                  <a:pt x="611841" y="40087"/>
                  <a:pt x="1169894" y="1987"/>
                </a:cubicBezTo>
                <a:cubicBezTo>
                  <a:pt x="1727947" y="-36113"/>
                  <a:pt x="3348317" y="486081"/>
                  <a:pt x="3348317" y="486081"/>
                </a:cubicBezTo>
              </a:path>
            </a:pathLst>
          </a:custGeom>
          <a:noFill/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20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2388" y="2541495"/>
            <a:ext cx="11631705" cy="1855693"/>
          </a:xfrm>
        </p:spPr>
        <p:txBody>
          <a:bodyPr/>
          <a:lstStyle/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Our First Maze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10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And now, let’s make it </a:t>
            </a:r>
            <a:r>
              <a:rPr lang="en-US" sz="6600" b="1" dirty="0" err="1" smtClean="0">
                <a:latin typeface="Arial" charset="0"/>
                <a:ea typeface="Arial" charset="0"/>
                <a:cs typeface="Arial" charset="0"/>
              </a:rPr>
              <a:t>biiiiig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77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A little bit faster...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60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for Mentors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Different Tasks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79814" y="1714500"/>
            <a:ext cx="837655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Start by showing the introductory slides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Help set things up or set up the Cardboard in advance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For support, print and use workshop2-maze-vr_handout_en.pptx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Begin with the blank.js, which must be listed in the </a:t>
            </a:r>
            <a:r>
              <a:rPr lang="en-US" b="1" dirty="0" smtClean="0"/>
              <a:t>app.js</a:t>
            </a:r>
            <a:r>
              <a:rPr lang="en-US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Blank.js is continuously being expanded. You can see the final results in the </a:t>
            </a:r>
            <a:r>
              <a:rPr lang="en-US" b="1" dirty="0" smtClean="0"/>
              <a:t>final.js</a:t>
            </a:r>
            <a:r>
              <a:rPr lang="en-US" dirty="0" smtClean="0"/>
              <a:t>. </a:t>
            </a:r>
          </a:p>
          <a:p>
            <a:pPr marL="742950" lvl="1" indent="-285750">
              <a:buFontTx/>
              <a:buChar char="-"/>
            </a:pPr>
            <a:r>
              <a:rPr lang="en-US" dirty="0" smtClean="0"/>
              <a:t>The </a:t>
            </a:r>
            <a:r>
              <a:rPr lang="en-US" b="1" dirty="0" smtClean="0"/>
              <a:t>Cheat Sheet</a:t>
            </a:r>
            <a:r>
              <a:rPr lang="en-US" dirty="0" smtClean="0"/>
              <a:t> is used to be familiar with the correct commands</a:t>
            </a:r>
          </a:p>
          <a:p>
            <a:pPr marL="742950" lvl="1" indent="-285750">
              <a:buFontTx/>
              <a:buChar char="-"/>
            </a:pPr>
            <a:r>
              <a:rPr lang="en-US" dirty="0" smtClean="0"/>
              <a:t>The </a:t>
            </a:r>
            <a:r>
              <a:rPr lang="en-US" b="1" dirty="0" smtClean="0"/>
              <a:t>Template for Wall and </a:t>
            </a:r>
            <a:r>
              <a:rPr lang="en-US" b="1" dirty="0" smtClean="0"/>
              <a:t>Floor </a:t>
            </a:r>
            <a:r>
              <a:rPr lang="en-US" dirty="0" smtClean="0"/>
              <a:t>is </a:t>
            </a:r>
            <a:r>
              <a:rPr lang="en-US" dirty="0" smtClean="0"/>
              <a:t>there so that the children can color them in by themselves. They should then be scanned and filed as pictures (images) at the following location.</a:t>
            </a:r>
          </a:p>
          <a:p>
            <a:pPr marL="1200150" lvl="2" indent="-285750">
              <a:buFontTx/>
              <a:buChar char="-"/>
            </a:pPr>
            <a:r>
              <a:rPr lang="en-US" dirty="0" smtClean="0"/>
              <a:t>Floor: app\textures\floor.jpg</a:t>
            </a:r>
            <a:endParaRPr lang="en-US" dirty="0" smtClean="0"/>
          </a:p>
          <a:p>
            <a:pPr marL="1200150" lvl="2" indent="-285750">
              <a:buFontTx/>
              <a:buChar char="-"/>
            </a:pPr>
            <a:r>
              <a:rPr lang="en-US" dirty="0" smtClean="0"/>
              <a:t>Wall: app\textures\wall.jpg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69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Walls</a:t>
            </a:r>
            <a:endParaRPr lang="en-US" dirty="0"/>
          </a:p>
        </p:txBody>
      </p:sp>
      <p:grpSp>
        <p:nvGrpSpPr>
          <p:cNvPr id="104" name="Gruppierung 103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106" name="Bild 10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95" y="1839702"/>
            <a:ext cx="3383948" cy="3383948"/>
          </a:xfrm>
          <a:prstGeom prst="rect">
            <a:avLst/>
          </a:prstGeom>
        </p:spPr>
      </p:pic>
      <p:sp>
        <p:nvSpPr>
          <p:cNvPr id="107" name="Rechteck 106"/>
          <p:cNvSpPr/>
          <p:nvPr/>
        </p:nvSpPr>
        <p:spPr>
          <a:xfrm>
            <a:off x="6947909" y="3520222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8" name="Rechteck 107"/>
          <p:cNvSpPr/>
          <p:nvPr/>
        </p:nvSpPr>
        <p:spPr>
          <a:xfrm rot="16200000">
            <a:off x="7127205" y="3699518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9" name="Rechteck 108"/>
          <p:cNvSpPr/>
          <p:nvPr/>
        </p:nvSpPr>
        <p:spPr>
          <a:xfrm>
            <a:off x="7368428" y="3876402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0" name="Freihandform 109"/>
          <p:cNvSpPr/>
          <p:nvPr/>
        </p:nvSpPr>
        <p:spPr>
          <a:xfrm>
            <a:off x="4450976" y="3757430"/>
            <a:ext cx="2783542" cy="1191115"/>
          </a:xfrm>
          <a:custGeom>
            <a:avLst/>
            <a:gdLst>
              <a:gd name="connsiteX0" fmla="*/ 0 w 2783542"/>
              <a:gd name="connsiteY0" fmla="*/ 249794 h 1191115"/>
              <a:gd name="connsiteX1" fmla="*/ 1035424 w 2783542"/>
              <a:gd name="connsiteY1" fmla="*/ 61535 h 1191115"/>
              <a:gd name="connsiteX2" fmla="*/ 1613648 w 2783542"/>
              <a:gd name="connsiteY2" fmla="*/ 1191088 h 1191115"/>
              <a:gd name="connsiteX3" fmla="*/ 2783542 w 2783542"/>
              <a:gd name="connsiteY3" fmla="*/ 88429 h 1191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3542" h="1191115">
                <a:moveTo>
                  <a:pt x="0" y="249794"/>
                </a:moveTo>
                <a:cubicBezTo>
                  <a:pt x="383241" y="77223"/>
                  <a:pt x="766483" y="-95347"/>
                  <a:pt x="1035424" y="61535"/>
                </a:cubicBezTo>
                <a:cubicBezTo>
                  <a:pt x="1304365" y="218417"/>
                  <a:pt x="1322295" y="1186606"/>
                  <a:pt x="1613648" y="1191088"/>
                </a:cubicBezTo>
                <a:cubicBezTo>
                  <a:pt x="1905001" y="1195570"/>
                  <a:pt x="2344271" y="641999"/>
                  <a:pt x="2783542" y="88429"/>
                </a:cubicBezTo>
              </a:path>
            </a:pathLst>
          </a:custGeom>
          <a:noFill/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9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Add a few more Walls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57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30099" y="65027"/>
            <a:ext cx="8377925" cy="588379"/>
          </a:xfrm>
        </p:spPr>
        <p:txBody>
          <a:bodyPr/>
          <a:lstStyle/>
          <a:p>
            <a:r>
              <a:rPr lang="en-US" dirty="0" smtClean="0"/>
              <a:t>Objects</a:t>
            </a:r>
            <a:endParaRPr lang="en-US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07" name="Rechteck 106"/>
          <p:cNvSpPr/>
          <p:nvPr/>
        </p:nvSpPr>
        <p:spPr>
          <a:xfrm>
            <a:off x="2426637" y="1840611"/>
            <a:ext cx="989449" cy="989449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8" name="Oval 107"/>
          <p:cNvSpPr/>
          <p:nvPr/>
        </p:nvSpPr>
        <p:spPr>
          <a:xfrm>
            <a:off x="2426637" y="4149427"/>
            <a:ext cx="1041874" cy="1041874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9" name="Titel 1"/>
          <p:cNvSpPr txBox="1">
            <a:spLocks/>
          </p:cNvSpPr>
          <p:nvPr/>
        </p:nvSpPr>
        <p:spPr>
          <a:xfrm>
            <a:off x="1684626" y="2863497"/>
            <a:ext cx="2473470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Cube</a:t>
            </a:r>
            <a:endParaRPr lang="en-US" dirty="0"/>
          </a:p>
        </p:txBody>
      </p:sp>
      <p:sp>
        <p:nvSpPr>
          <p:cNvPr id="110" name="Titel 1"/>
          <p:cNvSpPr txBox="1">
            <a:spLocks/>
          </p:cNvSpPr>
          <p:nvPr/>
        </p:nvSpPr>
        <p:spPr>
          <a:xfrm>
            <a:off x="1684626" y="5238185"/>
            <a:ext cx="2473470" cy="58837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Fireball</a:t>
            </a:r>
            <a:endParaRPr lang="en-US" dirty="0"/>
          </a:p>
        </p:txBody>
      </p:sp>
      <p:sp>
        <p:nvSpPr>
          <p:cNvPr id="111" name="Rechteck 110"/>
          <p:cNvSpPr/>
          <p:nvPr/>
        </p:nvSpPr>
        <p:spPr>
          <a:xfrm>
            <a:off x="6627507" y="3630470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2" name="Oval 111"/>
          <p:cNvSpPr/>
          <p:nvPr/>
        </p:nvSpPr>
        <p:spPr>
          <a:xfrm>
            <a:off x="8312547" y="4488829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55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A few Objects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04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Actions when collecting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61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30099" y="65027"/>
            <a:ext cx="8377925" cy="588379"/>
          </a:xfrm>
        </p:spPr>
        <p:txBody>
          <a:bodyPr/>
          <a:lstStyle/>
          <a:p>
            <a:r>
              <a:rPr lang="en-US" dirty="0" smtClean="0"/>
              <a:t>Portals</a:t>
            </a:r>
            <a:endParaRPr lang="en-US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6103252" y="1419572"/>
            <a:ext cx="4201300" cy="4201300"/>
            <a:chOff x="4059299" y="1433019"/>
            <a:chExt cx="4201300" cy="4201300"/>
          </a:xfrm>
        </p:grpSpPr>
        <p:sp>
          <p:nvSpPr>
            <p:cNvPr id="4" name="Rechteck 3"/>
            <p:cNvSpPr/>
            <p:nvPr/>
          </p:nvSpPr>
          <p:spPr>
            <a:xfrm>
              <a:off x="405929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Rechteck 4"/>
            <p:cNvSpPr/>
            <p:nvPr/>
          </p:nvSpPr>
          <p:spPr>
            <a:xfrm>
              <a:off x="447942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89955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531968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73981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615994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658007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700020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742033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840469" y="227327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405929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447942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89955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531968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73981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615994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658007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700020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742033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840469" y="269340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405929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447942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89955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531968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73981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615994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658007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700020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742033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840469" y="311353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405929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47942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89955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531968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73981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615994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658007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700020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742033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840469" y="353366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405929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447942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89955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531968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73981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15994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58007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700020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742033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840469" y="395379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405929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447942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89955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531968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73981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615994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658007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700020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742033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840469" y="437392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405929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447942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89955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531968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73981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615994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658007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700020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742033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840469" y="479405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405929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447942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89955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531968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73981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615994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658007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700020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742033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840469" y="521418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405929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447942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89955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531968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73981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615994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658007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700020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742033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840469" y="185314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405929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9,0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Rechteck 94"/>
            <p:cNvSpPr/>
            <p:nvPr/>
          </p:nvSpPr>
          <p:spPr>
            <a:xfrm>
              <a:off x="447942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Rechteck 95"/>
            <p:cNvSpPr/>
            <p:nvPr/>
          </p:nvSpPr>
          <p:spPr>
            <a:xfrm>
              <a:off x="489955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531968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573981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615994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658007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700020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742033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7840469" y="1433019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13" name="Rechteck 112"/>
          <p:cNvSpPr/>
          <p:nvPr/>
        </p:nvSpPr>
        <p:spPr>
          <a:xfrm rot="5400000">
            <a:off x="7551306" y="5390900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4" name="Oval 113"/>
          <p:cNvSpPr/>
          <p:nvPr/>
        </p:nvSpPr>
        <p:spPr>
          <a:xfrm>
            <a:off x="8286195" y="1525184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5" name="Freihandform 114"/>
          <p:cNvSpPr/>
          <p:nvPr/>
        </p:nvSpPr>
        <p:spPr>
          <a:xfrm>
            <a:off x="7778247" y="1809619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31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Add</a:t>
            </a:r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Portals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38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Random Walls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82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282388" y="2541495"/>
            <a:ext cx="11631705" cy="18556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Task:</a:t>
            </a:r>
            <a:br>
              <a:rPr lang="en-US" sz="6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6600" b="1" dirty="0" smtClean="0">
                <a:latin typeface="Arial" charset="0"/>
                <a:ea typeface="Arial" charset="0"/>
                <a:cs typeface="Arial" charset="0"/>
              </a:rPr>
              <a:t>Own Textures</a:t>
            </a:r>
            <a:endParaRPr lang="en-US" sz="6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12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Final 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Different Tasks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3728" y="1142856"/>
            <a:ext cx="4547976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</a:t>
            </a:r>
            <a:r>
              <a:rPr lang="en-US" sz="1400" dirty="0" err="1"/>
              <a:t>const</a:t>
            </a:r>
            <a:r>
              <a:rPr lang="en-US" sz="1400" dirty="0"/>
              <a:t> labyrinth = new Labyrinth(10, 10);</a:t>
            </a:r>
          </a:p>
          <a:p>
            <a:endParaRPr lang="en-US" sz="1400" dirty="0"/>
          </a:p>
          <a:p>
            <a:r>
              <a:rPr lang="en-US" sz="1400" dirty="0"/>
              <a:t>  </a:t>
            </a:r>
            <a:r>
              <a:rPr lang="en-US" sz="1400" dirty="0" err="1"/>
              <a:t>labyrinth.newPlayer</a:t>
            </a:r>
            <a:r>
              <a:rPr lang="en-US" sz="1400" dirty="0"/>
              <a:t>('Tom Hanks', 8, 1);</a:t>
            </a:r>
          </a:p>
          <a:p>
            <a:endParaRPr lang="en-US" sz="1400" dirty="0"/>
          </a:p>
          <a:p>
            <a:r>
              <a:rPr lang="en-US" sz="1400" dirty="0"/>
              <a:t>  </a:t>
            </a:r>
            <a:r>
              <a:rPr lang="en-US" sz="1400" dirty="0" err="1"/>
              <a:t>labyrinth.newWall</a:t>
            </a:r>
            <a:r>
              <a:rPr lang="en-US" sz="1400" dirty="0"/>
              <a:t>(6, 2, 'front');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labyrinth.newWall</a:t>
            </a:r>
            <a:r>
              <a:rPr lang="en-US" sz="1400" dirty="0"/>
              <a:t>(6, 2, 'right');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labyrinth.newWall</a:t>
            </a:r>
            <a:r>
              <a:rPr lang="en-US" sz="1400" dirty="0"/>
              <a:t>(6, 3, 'back');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labyrinth.newWall</a:t>
            </a:r>
            <a:r>
              <a:rPr lang="en-US" sz="1400" dirty="0"/>
              <a:t>(6, 4, 'back', </a:t>
            </a:r>
            <a:r>
              <a:rPr lang="en-US" sz="1400" dirty="0" err="1"/>
              <a:t>Texture.SPECIAL</a:t>
            </a:r>
            <a:r>
              <a:rPr lang="en-US" sz="1400" dirty="0"/>
              <a:t>);</a:t>
            </a:r>
          </a:p>
          <a:p>
            <a:endParaRPr lang="en-US" sz="1400" dirty="0"/>
          </a:p>
          <a:p>
            <a:r>
              <a:rPr lang="en-US" sz="1400" dirty="0"/>
              <a:t>  </a:t>
            </a:r>
            <a:r>
              <a:rPr lang="en-US" sz="1400" dirty="0" err="1"/>
              <a:t>const</a:t>
            </a:r>
            <a:r>
              <a:rPr lang="en-US" sz="1400" dirty="0"/>
              <a:t> </a:t>
            </a:r>
            <a:r>
              <a:rPr lang="en-US" sz="1400" dirty="0" err="1"/>
              <a:t>myWall</a:t>
            </a:r>
            <a:r>
              <a:rPr lang="en-US" sz="1400" dirty="0"/>
              <a:t> = </a:t>
            </a:r>
            <a:r>
              <a:rPr lang="en-US" sz="1400" dirty="0" err="1"/>
              <a:t>Wall.generate</a:t>
            </a:r>
            <a:r>
              <a:rPr lang="en-US" sz="1400" dirty="0"/>
              <a:t>(1, 2, 'back', </a:t>
            </a:r>
            <a:r>
              <a:rPr lang="en-US" sz="1400" dirty="0" err="1"/>
              <a:t>Texture.HEDGE</a:t>
            </a:r>
            <a:r>
              <a:rPr lang="en-US" sz="1400" dirty="0"/>
              <a:t>);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labyrinth.addingAWall</a:t>
            </a:r>
            <a:r>
              <a:rPr lang="en-US" sz="1400" dirty="0"/>
              <a:t>(</a:t>
            </a:r>
            <a:r>
              <a:rPr lang="en-US" sz="1400" dirty="0" err="1"/>
              <a:t>myWall</a:t>
            </a:r>
            <a:r>
              <a:rPr lang="en-US" sz="1400" dirty="0"/>
              <a:t>);</a:t>
            </a:r>
          </a:p>
          <a:p>
            <a:endParaRPr lang="en-US" sz="1400" dirty="0"/>
          </a:p>
          <a:p>
            <a:r>
              <a:rPr lang="en-US" sz="1400" dirty="0"/>
              <a:t>  </a:t>
            </a:r>
            <a:r>
              <a:rPr lang="en-US" sz="1400" dirty="0" err="1"/>
              <a:t>labyrinth.addCube</a:t>
            </a:r>
            <a:r>
              <a:rPr lang="en-US" sz="1400" dirty="0"/>
              <a:t>(3, 0, 'Cube');</a:t>
            </a:r>
          </a:p>
          <a:p>
            <a:endParaRPr lang="en-US" sz="1400" dirty="0"/>
          </a:p>
          <a:p>
            <a:r>
              <a:rPr lang="en-US" sz="1400" dirty="0"/>
              <a:t>  </a:t>
            </a:r>
            <a:r>
              <a:rPr lang="en-US" sz="1400" dirty="0" err="1"/>
              <a:t>labyrinth.addFireball</a:t>
            </a:r>
            <a:r>
              <a:rPr lang="en-US" sz="1400" dirty="0"/>
              <a:t>(8, 4, '</a:t>
            </a:r>
            <a:r>
              <a:rPr lang="en-US" sz="1400" dirty="0" err="1"/>
              <a:t>FireBall</a:t>
            </a:r>
            <a:r>
              <a:rPr lang="en-US" sz="1400" dirty="0"/>
              <a:t>');</a:t>
            </a:r>
            <a:endParaRPr lang="en-US" sz="1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753463" y="1142856"/>
            <a:ext cx="434170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labyrinth.addCube</a:t>
            </a:r>
            <a:r>
              <a:rPr lang="en-US" sz="1400" dirty="0"/>
              <a:t>(1, 1, </a:t>
            </a:r>
            <a:r>
              <a:rPr lang="en-US" sz="1400" dirty="0" smtClean="0"/>
              <a:t>Accelerator')</a:t>
            </a:r>
            <a:endParaRPr lang="en-US" sz="1400" dirty="0"/>
          </a:p>
          <a:p>
            <a:r>
              <a:rPr lang="en-US" sz="1400" dirty="0"/>
              <a:t>    .</a:t>
            </a:r>
            <a:r>
              <a:rPr lang="en-US" sz="1400" dirty="0" err="1"/>
              <a:t>onCollect</a:t>
            </a:r>
            <a:r>
              <a:rPr lang="en-US" sz="1400" dirty="0"/>
              <a:t>(function() {</a:t>
            </a:r>
          </a:p>
          <a:p>
            <a:r>
              <a:rPr lang="en-US" sz="1400" dirty="0"/>
              <a:t>      </a:t>
            </a:r>
            <a:r>
              <a:rPr lang="en-US" sz="1400" dirty="0" err="1"/>
              <a:t>labyrinth.player.speed</a:t>
            </a:r>
            <a:r>
              <a:rPr lang="en-US" sz="1400" dirty="0"/>
              <a:t> *= 2;</a:t>
            </a:r>
          </a:p>
          <a:p>
            <a:r>
              <a:rPr lang="en-US" sz="1400" dirty="0"/>
              <a:t>    });</a:t>
            </a:r>
          </a:p>
          <a:p>
            <a:endParaRPr lang="en-US" sz="1400" dirty="0"/>
          </a:p>
          <a:p>
            <a:r>
              <a:rPr lang="en-US" sz="1400" dirty="0"/>
              <a:t>  </a:t>
            </a:r>
            <a:r>
              <a:rPr lang="en-US" sz="1400" dirty="0" err="1"/>
              <a:t>labyrinth.newPortal</a:t>
            </a:r>
            <a:r>
              <a:rPr lang="en-US" sz="1400" dirty="0"/>
              <a:t>(0, 2, 'right', 9, 4);</a:t>
            </a:r>
          </a:p>
          <a:p>
            <a:endParaRPr lang="en-US" sz="1400" dirty="0"/>
          </a:p>
          <a:p>
            <a:r>
              <a:rPr lang="en-US" sz="1400" dirty="0" smtClean="0"/>
              <a:t>  </a:t>
            </a:r>
            <a:r>
              <a:rPr lang="en-US" sz="1400" dirty="0"/>
              <a:t>for (let </a:t>
            </a:r>
            <a:r>
              <a:rPr lang="en-US" sz="1400" dirty="0" err="1"/>
              <a:t>i</a:t>
            </a:r>
            <a:r>
              <a:rPr lang="en-US" sz="1400" dirty="0"/>
              <a:t> = 2; </a:t>
            </a:r>
            <a:r>
              <a:rPr lang="en-US" sz="1400" dirty="0" err="1"/>
              <a:t>i</a:t>
            </a:r>
            <a:r>
              <a:rPr lang="en-US" sz="1400" dirty="0"/>
              <a:t> &lt; 5; </a:t>
            </a:r>
            <a:r>
              <a:rPr lang="en-US" sz="1400" dirty="0" err="1"/>
              <a:t>i</a:t>
            </a:r>
            <a:r>
              <a:rPr lang="en-US" sz="1400" dirty="0"/>
              <a:t>++) {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labyrinth.newWall</a:t>
            </a:r>
            <a:r>
              <a:rPr lang="en-US" sz="1400" dirty="0"/>
              <a:t>(1, </a:t>
            </a:r>
            <a:r>
              <a:rPr lang="en-US" sz="1400" dirty="0" err="1"/>
              <a:t>i</a:t>
            </a:r>
            <a:r>
              <a:rPr lang="en-US" sz="1400" dirty="0"/>
              <a:t>, 'front');</a:t>
            </a:r>
          </a:p>
          <a:p>
            <a:r>
              <a:rPr lang="en-US" sz="1400" dirty="0"/>
              <a:t>  }</a:t>
            </a:r>
          </a:p>
          <a:p>
            <a:endParaRPr lang="en-US" sz="1400" dirty="0"/>
          </a:p>
          <a:p>
            <a:r>
              <a:rPr lang="en-US" sz="1400" dirty="0"/>
              <a:t>  </a:t>
            </a:r>
            <a:r>
              <a:rPr lang="en-US" sz="1400" dirty="0" err="1"/>
              <a:t>labyrinth.everyXSeconds</a:t>
            </a:r>
            <a:r>
              <a:rPr lang="en-US" sz="1400" dirty="0"/>
              <a:t>(3, </a:t>
            </a:r>
            <a:r>
              <a:rPr lang="en-US" sz="1400" dirty="0" err="1"/>
              <a:t>labyrinth.newRandomWall</a:t>
            </a:r>
            <a:r>
              <a:rPr lang="en-US" sz="1400" dirty="0"/>
              <a:t>);</a:t>
            </a:r>
          </a:p>
          <a:p>
            <a:endParaRPr lang="en-US" sz="1400" dirty="0"/>
          </a:p>
          <a:p>
            <a:r>
              <a:rPr lang="en-US" sz="1400" dirty="0"/>
              <a:t>  </a:t>
            </a:r>
            <a:r>
              <a:rPr lang="en-US" sz="1400" dirty="0" err="1"/>
              <a:t>labyrinth.start</a:t>
            </a:r>
            <a:r>
              <a:rPr lang="en-US" sz="1400" dirty="0"/>
              <a:t>(); // don't forget to add a </a:t>
            </a:r>
            <a:r>
              <a:rPr lang="en-US" sz="1400" dirty="0" smtClean="0"/>
              <a:t>player</a:t>
            </a:r>
          </a:p>
          <a:p>
            <a:r>
              <a:rPr lang="en-US" sz="1400" dirty="0" smtClean="0"/>
              <a:t>}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export default { start };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8273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10896" y="2810434"/>
            <a:ext cx="11457432" cy="1944446"/>
          </a:xfrm>
        </p:spPr>
        <p:txBody>
          <a:bodyPr/>
          <a:lstStyle/>
          <a:p>
            <a:r>
              <a:rPr lang="en-US" sz="6600" dirty="0" smtClean="0">
                <a:latin typeface="Arial" charset="0"/>
                <a:ea typeface="Arial" charset="0"/>
                <a:cs typeface="Arial" charset="0"/>
              </a:rPr>
              <a:t>The Human Being has two...?</a:t>
            </a:r>
            <a:endParaRPr lang="en-US" sz="66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34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64778" y="2743200"/>
            <a:ext cx="10986246" cy="1532965"/>
          </a:xfrm>
        </p:spPr>
        <p:txBody>
          <a:bodyPr/>
          <a:lstStyle/>
          <a:p>
            <a:r>
              <a:rPr lang="en-US" sz="6000" dirty="0" smtClean="0">
                <a:latin typeface="Arial" charset="0"/>
                <a:ea typeface="Arial" charset="0"/>
                <a:cs typeface="Arial" charset="0"/>
              </a:rPr>
              <a:t>What if we only had one eye?</a:t>
            </a:r>
            <a:br>
              <a:rPr lang="en-US" sz="6000" dirty="0" smtClean="0">
                <a:latin typeface="Arial" charset="0"/>
                <a:ea typeface="Arial" charset="0"/>
                <a:cs typeface="Arial" charset="0"/>
              </a:rPr>
            </a:br>
            <a:endParaRPr lang="en-US" sz="6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11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90" t="6970" r="24443" b="12236"/>
          <a:stretch/>
        </p:blipFill>
        <p:spPr>
          <a:xfrm>
            <a:off x="2023577" y="1548070"/>
            <a:ext cx="4087907" cy="4113141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95" t="6970" r="23739" b="12236"/>
          <a:stretch/>
        </p:blipFill>
        <p:spPr>
          <a:xfrm>
            <a:off x="6212540" y="1548070"/>
            <a:ext cx="4087907" cy="411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6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“Artificial 3D”</a:t>
            </a:r>
            <a:endParaRPr lang="en-US" dirty="0"/>
          </a:p>
        </p:txBody>
      </p:sp>
      <p:pic>
        <p:nvPicPr>
          <p:cNvPr id="2050" name="Picture 2" descr="bs-3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6140" y="1088825"/>
            <a:ext cx="8525842" cy="477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77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Virtual Reality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424" y="1064941"/>
            <a:ext cx="9155151" cy="472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02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Gyroscope</a:t>
            </a:r>
            <a:endParaRPr lang="en-US" dirty="0"/>
          </a:p>
        </p:txBody>
      </p:sp>
      <p:pic>
        <p:nvPicPr>
          <p:cNvPr id="3074" name="Picture 2" descr="ttps://encrypted-tbn3.gstatic.com/shopping?q=tbn:ANd9GcTH8tnUgjBJGBDCxRjNlVDExI1xrRWQKMYN-oLXQH8bQvqisW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595048" y="2138082"/>
            <a:ext cx="3248025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40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sig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chemeClr val="tx2">
              <a:lumMod val="75000"/>
            </a:schemeClr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sign1" id="{8640D2A1-76E3-44BD-8C1F-9DEAC01747EB}" vid="{27DF75AE-9E82-4101-B76E-5B83E6165010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886</Words>
  <Application>Microsoft Office PowerPoint</Application>
  <PresentationFormat>Breitbild</PresentationFormat>
  <Paragraphs>587</Paragraphs>
  <Slides>28</Slides>
  <Notes>0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Monaco</vt:lpstr>
      <vt:lpstr>Design1</vt:lpstr>
      <vt:lpstr>PowerPoint-Präsentation</vt:lpstr>
      <vt:lpstr>Notes for Mentors</vt:lpstr>
      <vt:lpstr>Potential Final Result</vt:lpstr>
      <vt:lpstr>The Human Being has two...?</vt:lpstr>
      <vt:lpstr>What if we only had one eye? </vt:lpstr>
      <vt:lpstr>PowerPoint-Präsentation</vt:lpstr>
      <vt:lpstr>“Artificial 3D”</vt:lpstr>
      <vt:lpstr>Virtual Reality</vt:lpstr>
      <vt:lpstr>Gyroscope</vt:lpstr>
      <vt:lpstr>Google Cardboard</vt:lpstr>
      <vt:lpstr>Task: Put the Glasses together</vt:lpstr>
      <vt:lpstr>PowerPoint-Präsentation</vt:lpstr>
      <vt:lpstr>PowerPoint-Präsentation</vt:lpstr>
      <vt:lpstr>How does the whole thing work?</vt:lpstr>
      <vt:lpstr>The Coordinate System</vt:lpstr>
      <vt:lpstr>The Player</vt:lpstr>
      <vt:lpstr>Task: Our First Maze</vt:lpstr>
      <vt:lpstr>PowerPoint-Präsentation</vt:lpstr>
      <vt:lpstr>PowerPoint-Präsentation</vt:lpstr>
      <vt:lpstr>Walls</vt:lpstr>
      <vt:lpstr>PowerPoint-Präsentation</vt:lpstr>
      <vt:lpstr>Objects</vt:lpstr>
      <vt:lpstr>PowerPoint-Präsentation</vt:lpstr>
      <vt:lpstr>PowerPoint-Präsentation</vt:lpstr>
      <vt:lpstr>Portals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</dc:creator>
  <cp:lastModifiedBy>Christine Zierold</cp:lastModifiedBy>
  <cp:revision>151</cp:revision>
  <dcterms:created xsi:type="dcterms:W3CDTF">2016-08-27T09:01:45Z</dcterms:created>
  <dcterms:modified xsi:type="dcterms:W3CDTF">2017-02-24T14:25:10Z</dcterms:modified>
</cp:coreProperties>
</file>

<file path=docProps/thumbnail.jpeg>
</file>